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6" r:id="rId1"/>
  </p:sldMasterIdLst>
  <p:notesMasterIdLst>
    <p:notesMasterId r:id="rId15"/>
  </p:notesMasterIdLst>
  <p:sldIdLst>
    <p:sldId id="256" r:id="rId2"/>
    <p:sldId id="260" r:id="rId3"/>
    <p:sldId id="266" r:id="rId4"/>
    <p:sldId id="261" r:id="rId5"/>
    <p:sldId id="265" r:id="rId6"/>
    <p:sldId id="267" r:id="rId7"/>
    <p:sldId id="262" r:id="rId8"/>
    <p:sldId id="269" r:id="rId9"/>
    <p:sldId id="271" r:id="rId10"/>
    <p:sldId id="270" r:id="rId11"/>
    <p:sldId id="263" r:id="rId12"/>
    <p:sldId id="264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FF4B8-B4A2-49FA-8B0A-9FA89A38FDAE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A4FDE-676B-4AA8-8D12-88B0EC957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64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A3BDC67D-D270-4920-B7E3-126E294FF038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1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0725-5C9C-4557-A328-28E23E138183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46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2474AA6-5750-4CC5-A988-652489C59C15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65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FFDD0-2846-44AF-9F2F-C445B9385F8D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27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25847B2-4ECB-4ABD-B0CA-FD4C58BD2FCC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10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3C94131-C124-414D-9FDB-5CCC72682787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264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FEB743B-3ABB-4027-917A-8BCB35DE8797}" type="datetime1">
              <a:rPr lang="en-US" smtClean="0"/>
              <a:t>5/14/2021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4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1FAAC-2D2F-45F3-9848-BE7B8A64C396}" type="datetime1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47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92EABD3-7B17-48F9-8534-34AFC785EB96}" type="datetime1">
              <a:rPr lang="en-US" smtClean="0"/>
              <a:t>5/14/2021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202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CDDEA-1372-4AE5-90D7-03C66A594F85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18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59BAB245-4C49-4F49-A91F-086716F135F9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3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B82F-775A-4C45-B630-1A255CB14B21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7B383-4E01-421B-B1BE-CBF146E3EF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3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  <p:sldLayoutId id="2147484278" r:id="rId2"/>
    <p:sldLayoutId id="2147484279" r:id="rId3"/>
    <p:sldLayoutId id="2147484280" r:id="rId4"/>
    <p:sldLayoutId id="2147484281" r:id="rId5"/>
    <p:sldLayoutId id="2147484282" r:id="rId6"/>
    <p:sldLayoutId id="2147484283" r:id="rId7"/>
    <p:sldLayoutId id="2147484284" r:id="rId8"/>
    <p:sldLayoutId id="2147484285" r:id="rId9"/>
    <p:sldLayoutId id="2147484286" r:id="rId10"/>
    <p:sldLayoutId id="2147484287" r:id="rId11"/>
  </p:sldLayoutIdLst>
  <p:hf sldNum="0" hd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F1AC404-B99A-4994-9865-392B57250C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40000"/>
          </a:blip>
          <a:srcRect t="20684" b="2306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26A70F-86B2-4325-B46B-52873B74CF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CLINICAL CASE STUDY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A666B3D-7A82-4640-B92D-4ED75E09B8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 err="1" smtClean="0">
                <a:latin typeface="+mj-lt"/>
              </a:rPr>
              <a:t>Sendie</a:t>
            </a:r>
            <a:r>
              <a:rPr lang="en-US" sz="3200" b="1" dirty="0" smtClean="0">
                <a:latin typeface="+mj-lt"/>
              </a:rPr>
              <a:t> Saint Fleur</a:t>
            </a:r>
          </a:p>
          <a:p>
            <a:r>
              <a:rPr lang="en-US" sz="3200" b="1" dirty="0" smtClean="0">
                <a:latin typeface="+mj-lt"/>
              </a:rPr>
              <a:t>Instructor:  Lourdes </a:t>
            </a:r>
            <a:r>
              <a:rPr lang="en-US" sz="3200" b="1" dirty="0" err="1" smtClean="0">
                <a:latin typeface="+mj-lt"/>
              </a:rPr>
              <a:t>Zambrana</a:t>
            </a:r>
            <a:endParaRPr lang="en-US" sz="3200" b="1" dirty="0">
              <a:latin typeface="+mj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BC09B57-0078-4FA4-A052-B09765A34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577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Findings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7137" y="0"/>
            <a:ext cx="7674864" cy="605180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endParaRPr lang="en-US" sz="2400" dirty="0" smtClean="0"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+mj-lt"/>
              </a:rPr>
              <a:t>Kline </a:t>
            </a:r>
            <a:r>
              <a:rPr lang="en-US" sz="2400" dirty="0">
                <a:latin typeface="+mj-lt"/>
              </a:rPr>
              <a:t>(2018</a:t>
            </a:r>
            <a:r>
              <a:rPr lang="en-US" sz="2400" dirty="0" smtClean="0">
                <a:latin typeface="+mj-lt"/>
              </a:rPr>
              <a:t>) argues that Sudden </a:t>
            </a:r>
            <a:r>
              <a:rPr lang="en-US" sz="2400" dirty="0" smtClean="0">
                <a:latin typeface="+mj-lt"/>
              </a:rPr>
              <a:t>shortness of breath </a:t>
            </a:r>
            <a:r>
              <a:rPr lang="en-US" sz="2400" dirty="0" smtClean="0">
                <a:latin typeface="+mj-lt"/>
              </a:rPr>
              <a:t>leads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to increased palpation.</a:t>
            </a:r>
            <a:endParaRPr lang="en-US" sz="2400" dirty="0"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+mj-lt"/>
              </a:rPr>
              <a:t>Low PaO2and </a:t>
            </a:r>
            <a:r>
              <a:rPr lang="en-US" sz="2400" dirty="0">
                <a:latin typeface="+mj-lt"/>
              </a:rPr>
              <a:t>respiratory </a:t>
            </a:r>
            <a:r>
              <a:rPr lang="en-US" sz="2400" dirty="0" smtClean="0">
                <a:latin typeface="+mj-lt"/>
              </a:rPr>
              <a:t>alkalosis- Due to increased </a:t>
            </a:r>
            <a:r>
              <a:rPr lang="en-US" sz="2400" dirty="0">
                <a:latin typeface="+mj-lt"/>
              </a:rPr>
              <a:t>total minute ventilation.</a:t>
            </a:r>
            <a:endParaRPr lang="en-US" sz="2400" dirty="0" smtClean="0"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en-US" sz="2400" dirty="0">
                <a:latin typeface="+mj-lt"/>
              </a:rPr>
              <a:t>chest pain that may extend into your arm, jaw, neck, and </a:t>
            </a:r>
            <a:r>
              <a:rPr lang="en-US" sz="2400" dirty="0" smtClean="0">
                <a:latin typeface="+mj-lt"/>
              </a:rPr>
              <a:t>shoulder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+mj-lt"/>
              </a:rPr>
              <a:t>CT </a:t>
            </a:r>
            <a:r>
              <a:rPr lang="en-US" sz="2400" dirty="0">
                <a:latin typeface="+mj-lt"/>
              </a:rPr>
              <a:t>scan - Ground glass opacities scattered throughout - indicates </a:t>
            </a:r>
            <a:r>
              <a:rPr lang="en-US" sz="2400" dirty="0" smtClean="0">
                <a:latin typeface="+mj-lt"/>
              </a:rPr>
              <a:t>pulmonary </a:t>
            </a:r>
            <a:r>
              <a:rPr lang="en-US" sz="2400" dirty="0" smtClean="0">
                <a:latin typeface="+mj-lt"/>
              </a:rPr>
              <a:t>embolism (Kline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smtClean="0">
                <a:latin typeface="+mj-lt"/>
              </a:rPr>
              <a:t>2018</a:t>
            </a:r>
            <a:r>
              <a:rPr lang="en-US" sz="2400" dirty="0">
                <a:latin typeface="+mj-lt"/>
              </a:rPr>
              <a:t>). </a:t>
            </a:r>
            <a:endParaRPr lang="en-US" sz="2400" dirty="0">
              <a:latin typeface="+mj-lt"/>
            </a:endParaRPr>
          </a:p>
          <a:p>
            <a:pPr>
              <a:lnSpc>
                <a:spcPct val="200000"/>
              </a:lnSpc>
            </a:pPr>
            <a:endParaRPr lang="en-US" sz="24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75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35CE63-9CCE-4CFA-93AC-2C8D5A0B2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Recommendation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2FD45-3EBE-46D2-85C7-6B066ECEB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610" y="0"/>
            <a:ext cx="7804389" cy="6051808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+mj-lt"/>
              </a:rPr>
              <a:t>I recommend that </a:t>
            </a:r>
            <a:r>
              <a:rPr lang="en-US" sz="2400" dirty="0" smtClean="0">
                <a:latin typeface="+mj-lt"/>
              </a:rPr>
              <a:t>the patient should immediately use incentive Spirometer  to help reduce breathing  problems.</a:t>
            </a:r>
          </a:p>
          <a:p>
            <a:r>
              <a:rPr lang="en-US" sz="2400" dirty="0" smtClean="0">
                <a:latin typeface="+mj-lt"/>
              </a:rPr>
              <a:t>She 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should be given Systemic </a:t>
            </a:r>
            <a:r>
              <a:rPr lang="en-US" sz="2400" dirty="0">
                <a:latin typeface="+mj-lt"/>
              </a:rPr>
              <a:t>corticosteroid: Prednisolone, oral, 30-40 mg, daily for 10-14 days</a:t>
            </a:r>
            <a:r>
              <a:rPr lang="en-US" sz="2400" dirty="0" smtClean="0">
                <a:latin typeface="+mj-lt"/>
              </a:rPr>
              <a:t>.</a:t>
            </a:r>
          </a:p>
          <a:p>
            <a:r>
              <a:rPr lang="en-US" sz="2400" dirty="0" smtClean="0">
                <a:latin typeface="+mj-lt"/>
              </a:rPr>
              <a:t>Provision </a:t>
            </a:r>
            <a:r>
              <a:rPr lang="en-US" sz="2400" dirty="0">
                <a:latin typeface="+mj-lt"/>
              </a:rPr>
              <a:t>of </a:t>
            </a:r>
            <a:r>
              <a:rPr lang="en-US" sz="2400" dirty="0">
                <a:latin typeface="+mj-lt"/>
              </a:rPr>
              <a:t>Home oxygen </a:t>
            </a:r>
            <a:r>
              <a:rPr lang="en-US" sz="2400" dirty="0" smtClean="0">
                <a:latin typeface="+mj-lt"/>
              </a:rPr>
              <a:t>therapy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to the </a:t>
            </a:r>
            <a:r>
              <a:rPr lang="en-US" sz="2400" dirty="0" smtClean="0">
                <a:latin typeface="+mj-lt"/>
              </a:rPr>
              <a:t>patient with saturation of above 90%.</a:t>
            </a:r>
            <a:endParaRPr lang="en-US" sz="2400" dirty="0">
              <a:latin typeface="+mj-lt"/>
            </a:endParaRPr>
          </a:p>
          <a:p>
            <a:r>
              <a:rPr lang="en-US" sz="2400" dirty="0" err="1">
                <a:latin typeface="+mj-lt"/>
              </a:rPr>
              <a:t>Kacmarek</a:t>
            </a:r>
            <a:r>
              <a:rPr lang="en-US" sz="2400" dirty="0">
                <a:latin typeface="+mj-lt"/>
              </a:rPr>
              <a:t> et al. (2019</a:t>
            </a:r>
            <a:r>
              <a:rPr lang="en-US" sz="2400" dirty="0" smtClean="0">
                <a:latin typeface="+mj-lt"/>
              </a:rPr>
              <a:t>) argues that Anticoagulant </a:t>
            </a:r>
            <a:r>
              <a:rPr lang="en-US" sz="2400" dirty="0">
                <a:latin typeface="+mj-lt"/>
              </a:rPr>
              <a:t>medications, such as heparin, enoxaparin, or </a:t>
            </a:r>
            <a:r>
              <a:rPr lang="en-US" sz="2400" dirty="0" smtClean="0">
                <a:latin typeface="+mj-lt"/>
              </a:rPr>
              <a:t>warfarin are crucial </a:t>
            </a:r>
            <a:r>
              <a:rPr lang="en-US" sz="2400" dirty="0" smtClean="0">
                <a:latin typeface="+mj-lt"/>
              </a:rPr>
              <a:t>to </a:t>
            </a:r>
            <a:r>
              <a:rPr lang="en-US" sz="2400" dirty="0">
                <a:latin typeface="+mj-lt"/>
              </a:rPr>
              <a:t>help thin the blood and prevent further clotting.</a:t>
            </a:r>
          </a:p>
          <a:p>
            <a:endParaRPr lang="en-US" sz="2400" dirty="0">
              <a:latin typeface="+mj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57B7F7-BABD-49DB-9B4F-BBE6BDA45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125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7611" y="0"/>
            <a:ext cx="7804390" cy="65471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The patient should be prescribed clot </a:t>
            </a:r>
            <a:r>
              <a:rPr lang="en-US" sz="2400" dirty="0">
                <a:latin typeface="+mj-lt"/>
              </a:rPr>
              <a:t>dissolvers (</a:t>
            </a:r>
            <a:r>
              <a:rPr lang="en-US" sz="2400" dirty="0" err="1">
                <a:latin typeface="+mj-lt"/>
              </a:rPr>
              <a:t>thrombolytics</a:t>
            </a:r>
            <a:r>
              <a:rPr lang="en-US" sz="2400" dirty="0">
                <a:latin typeface="+mj-lt"/>
              </a:rPr>
              <a:t>): These drugs speed up the breakdown of a </a:t>
            </a:r>
            <a:r>
              <a:rPr lang="en-US" sz="2400" dirty="0" smtClean="0">
                <a:latin typeface="+mj-lt"/>
              </a:rPr>
              <a:t>clot (</a:t>
            </a:r>
            <a:r>
              <a:rPr lang="en-US" sz="2400" dirty="0" err="1" smtClean="0">
                <a:latin typeface="+mj-lt"/>
              </a:rPr>
              <a:t>Kacmarek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et </a:t>
            </a:r>
            <a:r>
              <a:rPr lang="en-US" sz="2400" dirty="0" smtClean="0">
                <a:latin typeface="+mj-lt"/>
              </a:rPr>
              <a:t>al., 2019</a:t>
            </a:r>
            <a:r>
              <a:rPr lang="en-US" sz="2400" dirty="0">
                <a:latin typeface="+mj-lt"/>
              </a:rPr>
              <a:t>).</a:t>
            </a:r>
            <a:endParaRPr lang="en-US" sz="2400" dirty="0" smtClean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Surgical procedures may be done like vein filter to prevent </a:t>
            </a:r>
            <a:r>
              <a:rPr lang="en-US" sz="2400" dirty="0">
                <a:latin typeface="+mj-lt"/>
              </a:rPr>
              <a:t>blood clots from traveling </a:t>
            </a:r>
            <a:r>
              <a:rPr lang="en-US" sz="2400" dirty="0" smtClean="0">
                <a:latin typeface="+mj-lt"/>
              </a:rPr>
              <a:t>from </a:t>
            </a:r>
            <a:r>
              <a:rPr lang="en-US" sz="2400" dirty="0">
                <a:latin typeface="+mj-lt"/>
              </a:rPr>
              <a:t>legs to your lungs</a:t>
            </a:r>
            <a:r>
              <a:rPr lang="en-US" sz="2400" dirty="0" smtClean="0">
                <a:latin typeface="+mj-lt"/>
              </a:rPr>
              <a:t>.</a:t>
            </a:r>
            <a:endParaRPr lang="en-US" sz="24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The patient should </a:t>
            </a:r>
            <a:r>
              <a:rPr lang="en-US" sz="2400" dirty="0">
                <a:latin typeface="+mj-lt"/>
              </a:rPr>
              <a:t>be evaluated </a:t>
            </a:r>
            <a:r>
              <a:rPr lang="en-US" sz="2400" dirty="0" smtClean="0">
                <a:latin typeface="+mj-lt"/>
              </a:rPr>
              <a:t>for home </a:t>
            </a:r>
            <a:r>
              <a:rPr lang="en-US" sz="2400" dirty="0">
                <a:latin typeface="+mj-lt"/>
              </a:rPr>
              <a:t>O2 </a:t>
            </a:r>
            <a:r>
              <a:rPr lang="en-US" sz="2400" dirty="0" smtClean="0">
                <a:latin typeface="+mj-lt"/>
              </a:rPr>
              <a:t>requirement.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+mj-lt"/>
              </a:rPr>
              <a:t>The patient may also need </a:t>
            </a:r>
            <a:r>
              <a:rPr lang="en-US" sz="2400" dirty="0" smtClean="0">
                <a:latin typeface="+mj-lt"/>
              </a:rPr>
              <a:t>regularly exercising as </a:t>
            </a:r>
            <a:r>
              <a:rPr lang="en-US" sz="2400" dirty="0">
                <a:latin typeface="+mj-lt"/>
              </a:rPr>
              <a:t>legs </a:t>
            </a:r>
            <a:r>
              <a:rPr lang="en-US" sz="2400" dirty="0" smtClean="0">
                <a:latin typeface="+mj-lt"/>
              </a:rPr>
              <a:t>are </a:t>
            </a:r>
            <a:r>
              <a:rPr lang="en-US" sz="2400" dirty="0">
                <a:latin typeface="+mj-lt"/>
              </a:rPr>
              <a:t>key </a:t>
            </a:r>
            <a:r>
              <a:rPr lang="en-US" sz="2400" dirty="0" smtClean="0">
                <a:latin typeface="+mj-lt"/>
              </a:rPr>
              <a:t>components </a:t>
            </a:r>
            <a:r>
              <a:rPr lang="en-US" sz="2400" dirty="0">
                <a:latin typeface="+mj-lt"/>
              </a:rPr>
              <a:t>of therapy after a pulmonary embolism. 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606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>
                <a:solidFill>
                  <a:schemeClr val="accent5"/>
                </a:solidFill>
              </a:rPr>
              <a:t>Kacmarek</a:t>
            </a:r>
            <a:r>
              <a:rPr lang="en-US" dirty="0">
                <a:solidFill>
                  <a:schemeClr val="accent5"/>
                </a:solidFill>
              </a:rPr>
              <a:t> et al. (2019). Egan's Fundamentals of Respiratory Care E-Book. Elsevier Health Sciences</a:t>
            </a:r>
            <a:r>
              <a:rPr lang="en-US" dirty="0" smtClean="0">
                <a:solidFill>
                  <a:schemeClr val="accent5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accent5"/>
                </a:solidFill>
              </a:rPr>
              <a:t>Kline, J. A. (2018). Diagnosis and exclusion of pulmonary embolism. Thrombosis research, 163, 207-220</a:t>
            </a:r>
            <a:r>
              <a:rPr lang="en-US" dirty="0" smtClean="0">
                <a:solidFill>
                  <a:schemeClr val="accent5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endParaRPr lang="en-US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dirty="0" smtClean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dirty="0" smtClean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21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70AFBC-DD21-4BA6-9FDD-1938D7ED2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1BAAA5-2AC3-474C-AA21-8F0B70518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5424" y="0"/>
            <a:ext cx="7656576" cy="6051808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err="1" smtClean="0">
                <a:latin typeface="+mj-lt"/>
              </a:rPr>
              <a:t>Mrs</a:t>
            </a:r>
            <a:r>
              <a:rPr lang="en-US" sz="2400" dirty="0" smtClean="0">
                <a:latin typeface="+mj-lt"/>
              </a:rPr>
              <a:t> Smith, a 42 year old female.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+mj-lt"/>
              </a:rPr>
              <a:t>She  is diagnosed  </a:t>
            </a:r>
            <a:r>
              <a:rPr lang="en-US" sz="2400" dirty="0">
                <a:latin typeface="+mj-lt"/>
              </a:rPr>
              <a:t>with dyspnea. </a:t>
            </a:r>
            <a:endParaRPr lang="en-US" sz="2400" dirty="0" smtClean="0">
              <a:latin typeface="+mj-lt"/>
            </a:endParaRP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+mj-lt"/>
              </a:rPr>
              <a:t>Current </a:t>
            </a:r>
            <a:r>
              <a:rPr lang="en-US" sz="2400" dirty="0">
                <a:latin typeface="+mj-lt"/>
              </a:rPr>
              <a:t>respiratory orders include </a:t>
            </a:r>
            <a:r>
              <a:rPr lang="en-US" sz="2400" dirty="0" err="1" smtClean="0">
                <a:latin typeface="+mj-lt"/>
              </a:rPr>
              <a:t>Ipatropium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bromide (</a:t>
            </a:r>
            <a:r>
              <a:rPr lang="en-US" sz="2400" dirty="0" err="1">
                <a:latin typeface="+mj-lt"/>
              </a:rPr>
              <a:t>Atrovent</a:t>
            </a:r>
            <a:r>
              <a:rPr lang="en-US" sz="2400" dirty="0" smtClean="0">
                <a:latin typeface="+mj-lt"/>
              </a:rPr>
              <a:t>®) and </a:t>
            </a:r>
            <a:r>
              <a:rPr lang="en-US" sz="2400" dirty="0">
                <a:latin typeface="+mj-lt"/>
              </a:rPr>
              <a:t>oxygen therapy</a:t>
            </a:r>
            <a:r>
              <a:rPr lang="en-US" sz="2400" dirty="0" smtClean="0">
                <a:latin typeface="+mj-lt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Mrs. Smith is having increasing dyspnea and is complaining of chest pain</a:t>
            </a:r>
            <a:r>
              <a:rPr lang="en-US" sz="2400" dirty="0" smtClean="0">
                <a:latin typeface="+mj-lt"/>
              </a:rPr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DA1DBCE-5DD6-45DC-B02C-69A7D7ACF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433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7137" y="0"/>
            <a:ext cx="7674864" cy="605180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The patient has a medical history of birth </a:t>
            </a:r>
            <a:r>
              <a:rPr lang="en-US" sz="2400" dirty="0">
                <a:latin typeface="+mj-lt"/>
              </a:rPr>
              <a:t>control pills and estrogen replacement </a:t>
            </a:r>
            <a:r>
              <a:rPr lang="en-US" sz="2400" dirty="0" smtClean="0">
                <a:latin typeface="+mj-lt"/>
              </a:rPr>
              <a:t>therapy.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According </a:t>
            </a:r>
            <a:r>
              <a:rPr lang="en-US" sz="2400" dirty="0">
                <a:latin typeface="+mj-lt"/>
              </a:rPr>
              <a:t>to Kline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>
                <a:latin typeface="+mj-lt"/>
              </a:rPr>
              <a:t>(2018</a:t>
            </a:r>
            <a:r>
              <a:rPr lang="en-US" sz="2400" dirty="0" smtClean="0">
                <a:latin typeface="+mj-lt"/>
              </a:rPr>
              <a:t>), the patient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has also had two </a:t>
            </a:r>
            <a:r>
              <a:rPr lang="en-US" sz="2400" dirty="0">
                <a:latin typeface="+mj-lt"/>
              </a:rPr>
              <a:t>cesarean </a:t>
            </a:r>
            <a:r>
              <a:rPr lang="en-US" sz="2400" dirty="0" smtClean="0">
                <a:latin typeface="+mj-lt"/>
              </a:rPr>
              <a:t>section while giving birth due to her overweight.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Last ABG values for the patient  are </a:t>
            </a:r>
            <a:r>
              <a:rPr lang="it-IT" sz="2400" dirty="0" smtClean="0">
                <a:latin typeface="+mj-lt"/>
              </a:rPr>
              <a:t>PaCO2 0.61 </a:t>
            </a:r>
            <a:r>
              <a:rPr lang="it-IT" sz="2400" dirty="0">
                <a:latin typeface="+mj-lt"/>
              </a:rPr>
              <a:t>(0.44-0.85)	</a:t>
            </a:r>
            <a:r>
              <a:rPr lang="it-IT" sz="2400" dirty="0" smtClean="0">
                <a:latin typeface="+mj-lt"/>
              </a:rPr>
              <a:t>0.678 (0.64-0.72)</a:t>
            </a:r>
            <a:endParaRPr lang="en-US" sz="24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Abnormal ABG </a:t>
            </a:r>
            <a:r>
              <a:rPr lang="en-US" sz="2400" dirty="0">
                <a:latin typeface="+mj-lt"/>
              </a:rPr>
              <a:t>with acute  dyspnea. 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+mj-lt"/>
            </a:endParaRPr>
          </a:p>
          <a:p>
            <a:pPr>
              <a:lnSpc>
                <a:spcPct val="150000"/>
              </a:lnSpc>
            </a:pPr>
            <a:endParaRPr lang="en-US" sz="24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04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F3C08D-CD1F-4F67-813D-C482E69F9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7A48E72-922B-4D5B-9F61-ECBD49462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7611" y="219456"/>
            <a:ext cx="7463014" cy="5832352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+mj-lt"/>
              </a:rPr>
              <a:t>Mrs</a:t>
            </a:r>
            <a:r>
              <a:rPr lang="en-US" sz="2400" dirty="0" smtClean="0">
                <a:latin typeface="+mj-lt"/>
              </a:rPr>
              <a:t> Smith </a:t>
            </a:r>
            <a:r>
              <a:rPr lang="en-US" sz="2400" dirty="0">
                <a:latin typeface="+mj-lt"/>
              </a:rPr>
              <a:t>was admitted through Emergency Department with </a:t>
            </a:r>
            <a:r>
              <a:rPr lang="en-US" sz="2400" dirty="0" smtClean="0">
                <a:latin typeface="+mj-lt"/>
              </a:rPr>
              <a:t>increasing dyspnea. </a:t>
            </a:r>
          </a:p>
          <a:p>
            <a:r>
              <a:rPr lang="en-US" sz="2400" dirty="0" smtClean="0">
                <a:latin typeface="+mj-lt"/>
              </a:rPr>
              <a:t>Her </a:t>
            </a:r>
            <a:r>
              <a:rPr lang="en-US" sz="2400" dirty="0">
                <a:latin typeface="+mj-lt"/>
              </a:rPr>
              <a:t>abdominal pain has gotten worse and now radiating to right lower quadrant. 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The </a:t>
            </a:r>
            <a:r>
              <a:rPr lang="en-US" sz="2400" dirty="0">
                <a:latin typeface="+mj-lt"/>
              </a:rPr>
              <a:t>supporting background information is that she had a total knee replacement two days ago. 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About </a:t>
            </a:r>
            <a:r>
              <a:rPr lang="en-US" sz="2400" dirty="0">
                <a:latin typeface="+mj-lt"/>
              </a:rPr>
              <a:t>two hours ago she began complaining of chest pain. </a:t>
            </a:r>
            <a:endParaRPr lang="en-US" sz="2400" dirty="0" smtClean="0">
              <a:latin typeface="+mj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6DF3045-56BB-481E-A8AC-E4A6CE58B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693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7610" y="0"/>
            <a:ext cx="7627605" cy="605180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The patient’s  </a:t>
            </a:r>
            <a:r>
              <a:rPr lang="en-US" sz="2400" dirty="0">
                <a:latin typeface="+mj-lt"/>
              </a:rPr>
              <a:t>pulse is 120 and her blood pressure is 128 over 54.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+mj-lt"/>
              </a:rPr>
              <a:t>She is restless and short of breath.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+mj-lt"/>
              </a:rPr>
              <a:t>The </a:t>
            </a:r>
            <a:r>
              <a:rPr lang="en-US" sz="2400" dirty="0" smtClean="0">
                <a:latin typeface="+mj-lt"/>
              </a:rPr>
              <a:t>patient produces </a:t>
            </a:r>
            <a:r>
              <a:rPr lang="en-US" sz="2400" dirty="0">
                <a:latin typeface="+mj-lt"/>
              </a:rPr>
              <a:t>bloody or blood-streaked </a:t>
            </a:r>
            <a:r>
              <a:rPr lang="en-US" sz="2400" dirty="0" smtClean="0">
                <a:latin typeface="+mj-lt"/>
              </a:rPr>
              <a:t>sputum at some instances.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+mj-lt"/>
              </a:rPr>
              <a:t>Leg pain or swelling, or </a:t>
            </a:r>
            <a:r>
              <a:rPr lang="en-US" sz="2400" dirty="0">
                <a:latin typeface="+mj-lt"/>
              </a:rPr>
              <a:t>both. </a:t>
            </a:r>
            <a:r>
              <a:rPr lang="en-US" sz="2400" dirty="0" err="1">
                <a:latin typeface="+mj-lt"/>
              </a:rPr>
              <a:t>Kacmarek</a:t>
            </a:r>
            <a:r>
              <a:rPr lang="en-US" sz="2400" dirty="0">
                <a:latin typeface="+mj-lt"/>
              </a:rPr>
              <a:t> et al. (2019) </a:t>
            </a:r>
            <a:r>
              <a:rPr lang="en-US" sz="2400" dirty="0" smtClean="0">
                <a:latin typeface="+mj-lt"/>
              </a:rPr>
              <a:t>argues that this is </a:t>
            </a:r>
            <a:r>
              <a:rPr lang="en-US" sz="2400" dirty="0">
                <a:latin typeface="+mj-lt"/>
              </a:rPr>
              <a:t>usually </a:t>
            </a:r>
            <a:r>
              <a:rPr lang="en-US" sz="2400" dirty="0" smtClean="0">
                <a:latin typeface="+mj-lt"/>
              </a:rPr>
              <a:t>caused </a:t>
            </a:r>
            <a:r>
              <a:rPr lang="en-US" sz="2400" dirty="0">
                <a:latin typeface="+mj-lt"/>
              </a:rPr>
              <a:t>by a deep vein </a:t>
            </a:r>
            <a:r>
              <a:rPr lang="en-US" sz="2400" dirty="0" smtClean="0">
                <a:latin typeface="+mj-lt"/>
              </a:rPr>
              <a:t>thrombosis. </a:t>
            </a:r>
            <a:endParaRPr lang="en-US" sz="24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33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7610" y="-1"/>
            <a:ext cx="7804390" cy="236715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latin typeface="+mj-lt"/>
              </a:rPr>
              <a:t>The patient holds a </a:t>
            </a:r>
            <a:r>
              <a:rPr lang="en-US" sz="2400" dirty="0">
                <a:latin typeface="+mj-lt"/>
              </a:rPr>
              <a:t>paroxysmal atrial fibrillation (AF), atrial flutter, atrial tachycardia, paroxysmal supraventricular tachycardia (PSVT</a:t>
            </a:r>
            <a:r>
              <a:rPr lang="en-US" sz="2400" dirty="0" smtClean="0">
                <a:latin typeface="+mj-lt"/>
              </a:rPr>
              <a:t>) for some years. </a:t>
            </a:r>
          </a:p>
          <a:p>
            <a:r>
              <a:rPr lang="en-US" sz="2400" dirty="0" smtClean="0">
                <a:latin typeface="+mj-lt"/>
              </a:rPr>
              <a:t>This patient’s home treatment for </a:t>
            </a:r>
            <a:r>
              <a:rPr lang="en-US" sz="2400" dirty="0" err="1" smtClean="0">
                <a:latin typeface="+mj-lt"/>
              </a:rPr>
              <a:t>dysnea</a:t>
            </a:r>
            <a:r>
              <a:rPr lang="en-US" sz="2400" dirty="0">
                <a:latin typeface="+mj-lt"/>
              </a:rPr>
              <a:t> involves Pursed-lip </a:t>
            </a:r>
            <a:r>
              <a:rPr lang="en-US" sz="2400" dirty="0" smtClean="0">
                <a:latin typeface="+mj-lt"/>
              </a:rPr>
              <a:t>breathing, Diaphragmatic breathing and sitting forward. </a:t>
            </a:r>
            <a:endParaRPr lang="en-US" sz="24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797296" y="2523744"/>
            <a:ext cx="5596128" cy="402336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1696" y="3317076"/>
            <a:ext cx="5149279" cy="3386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010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91C6DE-8B61-4D40-BBA0-B41E7E242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EC94D7-D039-4C4F-808A-F57A973B3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1457" y="146304"/>
            <a:ext cx="7400544" cy="590550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err="1" smtClean="0">
                <a:latin typeface="+mj-lt"/>
              </a:rPr>
              <a:t>Mrs</a:t>
            </a:r>
            <a:r>
              <a:rPr lang="en-US" sz="2400" dirty="0" smtClean="0">
                <a:latin typeface="+mj-lt"/>
              </a:rPr>
              <a:t> Smith </a:t>
            </a:r>
            <a:r>
              <a:rPr lang="en-US" sz="2400" dirty="0">
                <a:latin typeface="+mj-lt"/>
              </a:rPr>
              <a:t>looks unwell as his Sudden shortness of </a:t>
            </a:r>
            <a:r>
              <a:rPr lang="en-US" sz="2400" dirty="0" smtClean="0">
                <a:latin typeface="+mj-lt"/>
              </a:rPr>
              <a:t>breath is increasing Chest pain is worsening.  </a:t>
            </a:r>
          </a:p>
          <a:p>
            <a:pPr>
              <a:lnSpc>
                <a:spcPct val="200000"/>
              </a:lnSpc>
            </a:pPr>
            <a:r>
              <a:rPr lang="en-US" sz="2400" dirty="0" err="1" smtClean="0">
                <a:latin typeface="+mj-lt"/>
              </a:rPr>
              <a:t>Mr</a:t>
            </a:r>
            <a:r>
              <a:rPr lang="en-US" sz="2400" dirty="0" smtClean="0">
                <a:latin typeface="+mj-lt"/>
              </a:rPr>
              <a:t> Smith  </a:t>
            </a:r>
            <a:r>
              <a:rPr lang="en-US" sz="2400" dirty="0">
                <a:latin typeface="+mj-lt"/>
              </a:rPr>
              <a:t>has been throwing up more since he was </a:t>
            </a:r>
            <a:r>
              <a:rPr lang="en-US" sz="2400" dirty="0" smtClean="0">
                <a:latin typeface="+mj-lt"/>
              </a:rPr>
              <a:t>admitted.</a:t>
            </a:r>
          </a:p>
          <a:p>
            <a:pPr>
              <a:lnSpc>
                <a:spcPct val="200000"/>
              </a:lnSpc>
            </a:pPr>
            <a:r>
              <a:rPr lang="en-US" sz="2400" dirty="0" smtClean="0">
                <a:latin typeface="+mj-lt"/>
              </a:rPr>
              <a:t>My </a:t>
            </a:r>
            <a:r>
              <a:rPr lang="en-US" sz="2400" dirty="0">
                <a:latin typeface="+mj-lt"/>
              </a:rPr>
              <a:t>assessment of the situation is that she may be having a cardiac event or a pulmonary embolism</a:t>
            </a:r>
            <a:r>
              <a:rPr lang="en-US" sz="2400" dirty="0" smtClean="0">
                <a:latin typeface="+mj-lt"/>
              </a:rPr>
              <a:t>.</a:t>
            </a:r>
            <a:endParaRPr lang="en-US" sz="2400" dirty="0">
              <a:latin typeface="+mj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225EB11-53D8-4B0E-BBCF-D0D5E15D6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13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Results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0"/>
            <a:ext cx="7619999" cy="605180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Pulmonary angiography: Intra Lumina filling defect.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Ventilation: High clinical probability.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DVT:  acute DVT evident with non-diagnostic ventilation –</a:t>
            </a:r>
            <a:r>
              <a:rPr lang="en-US" sz="2400" dirty="0" err="1" smtClean="0">
                <a:latin typeface="+mj-lt"/>
              </a:rPr>
              <a:t>helica</a:t>
            </a:r>
            <a:r>
              <a:rPr lang="en-US" sz="2400" dirty="0" smtClean="0">
                <a:latin typeface="+mj-lt"/>
              </a:rPr>
              <a:t> CT.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+mj-lt"/>
              </a:rPr>
              <a:t>Negative D-dimer test with dimer sensitivity below 85%. 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815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7610" y="0"/>
            <a:ext cx="7804389" cy="6675120"/>
          </a:xfrm>
        </p:spPr>
        <p:txBody>
          <a:bodyPr>
            <a:noAutofit/>
          </a:bodyPr>
          <a:lstStyle/>
          <a:p>
            <a:r>
              <a:rPr lang="en-US" sz="2400" dirty="0">
                <a:latin typeface="+mj-lt"/>
              </a:rPr>
              <a:t>E</a:t>
            </a:r>
            <a:r>
              <a:rPr lang="en-US" sz="2400" dirty="0" smtClean="0">
                <a:latin typeface="+mj-lt"/>
              </a:rPr>
              <a:t>chocardiogram</a:t>
            </a:r>
            <a:r>
              <a:rPr lang="en-US" sz="2400" dirty="0">
                <a:latin typeface="+mj-lt"/>
              </a:rPr>
              <a:t>, approximately 40 percent </a:t>
            </a:r>
            <a:r>
              <a:rPr lang="en-US" sz="2400" dirty="0" smtClean="0">
                <a:latin typeface="+mj-lt"/>
              </a:rPr>
              <a:t>was found </a:t>
            </a:r>
            <a:r>
              <a:rPr lang="en-US" sz="2400" dirty="0">
                <a:latin typeface="+mj-lt"/>
              </a:rPr>
              <a:t>to have abnormalities of the right side of the heart, particularly the right ventricle</a:t>
            </a:r>
            <a:r>
              <a:rPr lang="en-US" sz="2400" dirty="0" smtClean="0">
                <a:latin typeface="+mj-lt"/>
              </a:rPr>
              <a:t>.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The patient VQ scan showed breathes </a:t>
            </a:r>
            <a:r>
              <a:rPr lang="en-US" sz="2400" dirty="0">
                <a:latin typeface="+mj-lt"/>
              </a:rPr>
              <a:t>from a tube that contains a mixture of air, oxygen, and a slightly radioactive version of the gas </a:t>
            </a:r>
            <a:r>
              <a:rPr lang="en-US" sz="2400" dirty="0" smtClean="0">
                <a:latin typeface="+mj-lt"/>
              </a:rPr>
              <a:t>xenon.</a:t>
            </a:r>
          </a:p>
          <a:p>
            <a:r>
              <a:rPr lang="en-US" sz="2400" dirty="0" smtClean="0">
                <a:latin typeface="+mj-lt"/>
              </a:rPr>
              <a:t>According </a:t>
            </a:r>
            <a:r>
              <a:rPr lang="en-US" sz="2400" dirty="0">
                <a:latin typeface="+mj-lt"/>
              </a:rPr>
              <a:t>to </a:t>
            </a:r>
            <a:r>
              <a:rPr lang="en-US" sz="2400" dirty="0" err="1">
                <a:latin typeface="+mj-lt"/>
              </a:rPr>
              <a:t>Kacmarek</a:t>
            </a:r>
            <a:r>
              <a:rPr lang="en-US" sz="2400" dirty="0">
                <a:latin typeface="+mj-lt"/>
              </a:rPr>
              <a:t> et al. (2019</a:t>
            </a:r>
            <a:r>
              <a:rPr lang="en-US" sz="2400" dirty="0" smtClean="0">
                <a:latin typeface="+mj-lt"/>
              </a:rPr>
              <a:t>), this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reveals air flow in different parts of the lung</a:t>
            </a:r>
            <a:r>
              <a:rPr lang="en-US" sz="2400" dirty="0" smtClean="0">
                <a:latin typeface="+mj-lt"/>
              </a:rPr>
              <a:t>.</a:t>
            </a:r>
          </a:p>
          <a:p>
            <a:r>
              <a:rPr lang="en-US" sz="2400" dirty="0">
                <a:latin typeface="+mj-lt"/>
              </a:rPr>
              <a:t>T</a:t>
            </a:r>
            <a:r>
              <a:rPr lang="en-US" sz="2400" dirty="0" smtClean="0">
                <a:latin typeface="+mj-lt"/>
              </a:rPr>
              <a:t>he </a:t>
            </a:r>
            <a:r>
              <a:rPr lang="en-US" sz="2400" dirty="0">
                <a:latin typeface="+mj-lt"/>
              </a:rPr>
              <a:t>other half of the images, the camera tracks the </a:t>
            </a:r>
            <a:r>
              <a:rPr lang="en-US" sz="2400" dirty="0" smtClean="0">
                <a:latin typeface="+mj-lt"/>
              </a:rPr>
              <a:t>technetium reveals </a:t>
            </a:r>
            <a:r>
              <a:rPr lang="en-US" sz="2400" dirty="0">
                <a:latin typeface="+mj-lt"/>
              </a:rPr>
              <a:t>blood flow in different parts of the lung. </a:t>
            </a:r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Some </a:t>
            </a:r>
            <a:r>
              <a:rPr lang="en-US" sz="2400" dirty="0">
                <a:latin typeface="+mj-lt"/>
              </a:rPr>
              <a:t>areas of the lung </a:t>
            </a:r>
            <a:r>
              <a:rPr lang="en-US" sz="2400" dirty="0" smtClean="0">
                <a:latin typeface="+mj-lt"/>
              </a:rPr>
              <a:t>had </a:t>
            </a:r>
            <a:r>
              <a:rPr lang="en-US" sz="2400" dirty="0">
                <a:latin typeface="+mj-lt"/>
              </a:rPr>
              <a:t>significant “mismatches”—that is, good air flow but poor blood </a:t>
            </a:r>
            <a:r>
              <a:rPr lang="en-US" sz="2400" dirty="0" smtClean="0">
                <a:latin typeface="+mj-lt"/>
              </a:rPr>
              <a:t>flow (Kline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smtClean="0">
                <a:latin typeface="+mj-lt"/>
              </a:rPr>
              <a:t>2018</a:t>
            </a:r>
            <a:r>
              <a:rPr lang="en-US" sz="2400" dirty="0">
                <a:latin typeface="+mj-lt"/>
              </a:rPr>
              <a:t>).</a:t>
            </a:r>
            <a:endParaRPr lang="en-US" sz="24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8114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254</TotalTime>
  <Words>659</Words>
  <Application>Microsoft Office PowerPoint</Application>
  <PresentationFormat>Widescreen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Calibri Light</vt:lpstr>
      <vt:lpstr>Rockwell</vt:lpstr>
      <vt:lpstr>Wingdings</vt:lpstr>
      <vt:lpstr>Atlas</vt:lpstr>
      <vt:lpstr>CLINICAL CASE STUDY </vt:lpstr>
      <vt:lpstr>Situation </vt:lpstr>
      <vt:lpstr>PowerPoint Presentation</vt:lpstr>
      <vt:lpstr>Background </vt:lpstr>
      <vt:lpstr>PowerPoint Presentation</vt:lpstr>
      <vt:lpstr>PowerPoint Presentation</vt:lpstr>
      <vt:lpstr>Assessment </vt:lpstr>
      <vt:lpstr>Test Results </vt:lpstr>
      <vt:lpstr>PowerPoint Presentation</vt:lpstr>
      <vt:lpstr>Critical Findings </vt:lpstr>
      <vt:lpstr>Recommendation</vt:lpstr>
      <vt:lpstr>PowerPoint Presentation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Zaman</dc:creator>
  <cp:lastModifiedBy>PC</cp:lastModifiedBy>
  <cp:revision>57</cp:revision>
  <dcterms:created xsi:type="dcterms:W3CDTF">2021-02-14T00:35:42Z</dcterms:created>
  <dcterms:modified xsi:type="dcterms:W3CDTF">2021-05-14T19:57:15Z</dcterms:modified>
</cp:coreProperties>
</file>